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84" r:id="rId5"/>
    <p:sldId id="285" r:id="rId6"/>
    <p:sldId id="265" r:id="rId7"/>
    <p:sldId id="288" r:id="rId8"/>
    <p:sldId id="287" r:id="rId9"/>
    <p:sldId id="289" r:id="rId10"/>
    <p:sldId id="286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0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2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8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34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9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3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3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2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6BBA4-D9A1-4F5D-839A-E6D55A01854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AC0B9-B8E1-46E5-BB73-F4E5E983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3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smtClean="0"/>
              <a:t>장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의 주요 기술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용 환 승</a:t>
            </a:r>
            <a:endParaRPr lang="en-US" altLang="ko-KR" dirty="0" smtClean="0"/>
          </a:p>
          <a:p>
            <a:r>
              <a:rPr lang="ko-KR" altLang="en-US" dirty="0" smtClean="0"/>
              <a:t>이화여자대학교 컴퓨터공학과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10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Embedded AI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7152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를 소형화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아두이노</a:t>
            </a:r>
            <a:r>
              <a:rPr lang="en-US" altLang="ko-KR" dirty="0" smtClean="0">
                <a:sym typeface="Wingdings" panose="05000000000000000000" pitchFamily="2" charset="2"/>
              </a:rPr>
              <a:t>(2-3</a:t>
            </a:r>
            <a:r>
              <a:rPr lang="ko-KR" altLang="en-US" dirty="0" smtClean="0">
                <a:sym typeface="Wingdings" panose="05000000000000000000" pitchFamily="2" charset="2"/>
              </a:rPr>
              <a:t>만원</a:t>
            </a:r>
            <a:r>
              <a:rPr lang="en-US" altLang="ko-KR" dirty="0" smtClean="0">
                <a:sym typeface="Wingdings" panose="05000000000000000000" pitchFamily="2" charset="2"/>
              </a:rPr>
              <a:t>), </a:t>
            </a:r>
            <a:r>
              <a:rPr lang="ko-KR" altLang="en-US" dirty="0" err="1" smtClean="0">
                <a:sym typeface="Wingdings" panose="05000000000000000000" pitchFamily="2" charset="2"/>
              </a:rPr>
              <a:t>라즈베리</a:t>
            </a:r>
            <a:r>
              <a:rPr lang="ko-KR" altLang="en-US" dirty="0" smtClean="0">
                <a:sym typeface="Wingdings" panose="05000000000000000000" pitchFamily="2" charset="2"/>
              </a:rPr>
              <a:t> 파이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센서 장착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서버에 연동하는 소형 장치 가능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IOT </a:t>
            </a:r>
            <a:r>
              <a:rPr lang="ko-KR" altLang="en-US" dirty="0" smtClean="0">
                <a:sym typeface="Wingdings" panose="05000000000000000000" pitchFamily="2" charset="2"/>
              </a:rPr>
              <a:t>디바이스 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스마트 화분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스마트 침대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스마트 </a:t>
            </a:r>
            <a:r>
              <a:rPr lang="en-US" altLang="ko-KR" dirty="0" smtClean="0">
                <a:sym typeface="Wingdings" panose="05000000000000000000" pitchFamily="2" charset="2"/>
              </a:rPr>
              <a:t>XX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스마트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는 단순한 데이터 처리 기능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NVIDIA</a:t>
            </a:r>
            <a:r>
              <a:rPr lang="ko-KR" altLang="en-US" dirty="0" smtClean="0"/>
              <a:t>사에서 </a:t>
            </a:r>
            <a:r>
              <a:rPr lang="en-US" altLang="ko-KR" dirty="0" smtClean="0"/>
              <a:t>Jetson Nano, </a:t>
            </a:r>
            <a:r>
              <a:rPr lang="ko-KR" altLang="en-US" dirty="0" smtClean="0"/>
              <a:t>소형 </a:t>
            </a:r>
            <a:r>
              <a:rPr lang="ko-KR" altLang="en-US" dirty="0" err="1" smtClean="0"/>
              <a:t>싱글보드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저렴한 가격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스마트 사물 개발 가능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비전 기능이 들어간 자동차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GPU 129 core Maxwell, Quad core CPU, 4G RAM</a:t>
            </a:r>
          </a:p>
          <a:p>
            <a:pPr lvl="1"/>
            <a:r>
              <a:rPr lang="en-US" altLang="ko-KR" dirty="0" smtClean="0"/>
              <a:t>Camera, LAN, 4 USB, HDMI</a:t>
            </a:r>
          </a:p>
          <a:p>
            <a:r>
              <a:rPr lang="en-US" altLang="ko-KR" dirty="0"/>
              <a:t>Google Coral AI Dev. </a:t>
            </a:r>
            <a:r>
              <a:rPr lang="en-US" altLang="ko-KR" dirty="0" smtClean="0"/>
              <a:t>Board</a:t>
            </a:r>
          </a:p>
          <a:p>
            <a:pPr lvl="1"/>
            <a:r>
              <a:rPr lang="en-US" altLang="ko-KR" dirty="0" smtClean="0"/>
              <a:t>Edge TPU: CPU+GPU+TPU, 1GB RAM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4" y="246871"/>
            <a:ext cx="3056793" cy="2543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2790825"/>
            <a:ext cx="3438851" cy="2005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8959" y="4796822"/>
            <a:ext cx="22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Google Coral board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84700" y="230188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NVIDIA Jetson Nano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05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315691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노드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신경세포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뉴론</a:t>
            </a:r>
            <a:endParaRPr lang="en-US" altLang="ko-KR" dirty="0" smtClean="0"/>
          </a:p>
          <a:p>
            <a:r>
              <a:rPr lang="ko-KR" altLang="en-US" dirty="0" err="1" smtClean="0"/>
              <a:t>입력노드</a:t>
            </a:r>
            <a:endParaRPr lang="en-US" altLang="ko-KR" dirty="0" smtClean="0"/>
          </a:p>
          <a:p>
            <a:r>
              <a:rPr lang="ko-KR" altLang="en-US" dirty="0" err="1" smtClean="0"/>
              <a:t>출력노드</a:t>
            </a:r>
            <a:endParaRPr lang="en-US" altLang="ko-KR" dirty="0" smtClean="0"/>
          </a:p>
          <a:p>
            <a:r>
              <a:rPr lang="ko-KR" altLang="en-US" dirty="0" err="1" smtClean="0"/>
              <a:t>히든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은닉노드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smtClean="0"/>
              <a:t>간선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시냅스</a:t>
            </a:r>
            <a:r>
              <a:rPr lang="en-US" altLang="ko-KR" dirty="0" smtClean="0"/>
              <a:t>(synapse)</a:t>
            </a:r>
          </a:p>
          <a:p>
            <a:pPr lvl="1"/>
            <a:r>
              <a:rPr lang="ko-KR" altLang="en-US" dirty="0" err="1" smtClean="0"/>
              <a:t>연결강도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가중치</a:t>
            </a:r>
            <a:r>
              <a:rPr lang="en-US" altLang="ko-KR" dirty="0" smtClean="0"/>
              <a:t>(weight, 0~1)</a:t>
            </a:r>
          </a:p>
          <a:p>
            <a:r>
              <a:rPr lang="en-US" altLang="ko-KR" dirty="0" smtClean="0"/>
              <a:t>Feed Forward Network</a:t>
            </a:r>
          </a:p>
          <a:p>
            <a:r>
              <a:rPr lang="ko-KR" altLang="en-US" dirty="0" err="1" smtClean="0"/>
              <a:t>활성함수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Actication</a:t>
            </a:r>
            <a:r>
              <a:rPr lang="en-US" altLang="ko-KR" dirty="0" smtClean="0"/>
              <a:t> Function)</a:t>
            </a:r>
          </a:p>
          <a:p>
            <a:pPr lvl="1"/>
            <a:r>
              <a:rPr lang="en-US" altLang="ko-KR" dirty="0" smtClean="0"/>
              <a:t>Sigmoid,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35665" y="110835"/>
            <a:ext cx="24237080" cy="52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88199648" descr="EMB0000597c03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10" y="568036"/>
            <a:ext cx="6746771" cy="570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29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학습과 </a:t>
            </a:r>
            <a:r>
              <a:rPr lang="ko-KR" altLang="en-US" dirty="0" err="1" smtClean="0"/>
              <a:t>앵그리버드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랜덤한</a:t>
            </a:r>
            <a:r>
              <a:rPr lang="ko-KR" altLang="en-US" dirty="0" smtClean="0"/>
              <a:t> 값으로 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오차를 감소시키도록 </a:t>
            </a:r>
            <a:r>
              <a:rPr lang="ko-KR" altLang="en-US" dirty="0" err="1" smtClean="0"/>
              <a:t>학습률에</a:t>
            </a:r>
            <a:r>
              <a:rPr lang="ko-KR" altLang="en-US" dirty="0" smtClean="0"/>
              <a:t> 따라서 최저가 되도록 진행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9" y="2947988"/>
            <a:ext cx="4345586" cy="34623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370" y="2813051"/>
            <a:ext cx="68243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61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신경망과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출력값의</a:t>
            </a:r>
            <a:r>
              <a:rPr lang="ko-KR" altLang="en-US" dirty="0" smtClean="0"/>
              <a:t> 차이에 따른 </a:t>
            </a:r>
            <a:r>
              <a:rPr lang="ko-KR" altLang="en-US" dirty="0" err="1" smtClean="0"/>
              <a:t>변화량을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Backward</a:t>
            </a:r>
            <a:r>
              <a:rPr lang="ko-KR" altLang="en-US" dirty="0" smtClean="0"/>
              <a:t>로 전파하면서 가중치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Gradient Descent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경사하강법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학습률</a:t>
            </a:r>
            <a:r>
              <a:rPr lang="en-US" altLang="ko-KR" dirty="0" smtClean="0"/>
              <a:t>(Learning Rate)</a:t>
            </a:r>
            <a:r>
              <a:rPr lang="ko-KR" altLang="en-US" dirty="0" smtClean="0"/>
              <a:t>만큼 반복학습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Back Propagation,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학습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레이어를 깊게 하면 효과가 없다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가중치 실종 문제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방대한 학습 </a:t>
            </a:r>
            <a:r>
              <a:rPr lang="ko-KR" altLang="en-US" dirty="0" err="1" smtClean="0">
                <a:sym typeface="Wingdings" panose="05000000000000000000" pitchFamily="2" charset="2"/>
              </a:rPr>
              <a:t>계산량</a:t>
            </a:r>
            <a:r>
              <a:rPr lang="ko-KR" altLang="en-US" dirty="0" smtClean="0">
                <a:sym typeface="Wingdings" panose="05000000000000000000" pitchFamily="2" charset="2"/>
              </a:rPr>
              <a:t> 필요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1000</a:t>
            </a:r>
            <a:r>
              <a:rPr lang="ko-KR" altLang="en-US" dirty="0" smtClean="0">
                <a:sym typeface="Wingdings" panose="05000000000000000000" pitchFamily="2" charset="2"/>
              </a:rPr>
              <a:t>개와 </a:t>
            </a:r>
            <a:r>
              <a:rPr lang="en-US" altLang="ko-KR" dirty="0" smtClean="0">
                <a:sym typeface="Wingdings" panose="05000000000000000000" pitchFamily="2" charset="2"/>
              </a:rPr>
              <a:t>1000</a:t>
            </a:r>
            <a:r>
              <a:rPr lang="ko-KR" altLang="en-US" dirty="0" smtClean="0">
                <a:sym typeface="Wingdings" panose="05000000000000000000" pitchFamily="2" charset="2"/>
              </a:rPr>
              <a:t>개 노드의 가중치 </a:t>
            </a:r>
            <a:r>
              <a:rPr lang="en-US" altLang="ko-KR" dirty="0" smtClean="0">
                <a:sym typeface="Wingdings" panose="05000000000000000000" pitchFamily="2" charset="2"/>
              </a:rPr>
              <a:t>100</a:t>
            </a:r>
            <a:r>
              <a:rPr lang="ko-KR" altLang="en-US" dirty="0" smtClean="0">
                <a:sym typeface="Wingdings" panose="05000000000000000000" pitchFamily="2" charset="2"/>
              </a:rPr>
              <a:t>만개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100</a:t>
            </a:r>
            <a:r>
              <a:rPr lang="ko-KR" altLang="en-US" dirty="0" err="1" smtClean="0">
                <a:sym typeface="Wingdings" panose="05000000000000000000" pitchFamily="2" charset="2"/>
              </a:rPr>
              <a:t>만개노드와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100</a:t>
            </a:r>
            <a:r>
              <a:rPr lang="ko-KR" altLang="en-US" dirty="0" smtClean="0">
                <a:sym typeface="Wingdings" panose="05000000000000000000" pitchFamily="2" charset="2"/>
              </a:rPr>
              <a:t>개 노드가 연결 </a:t>
            </a:r>
            <a:r>
              <a:rPr lang="en-US" altLang="ko-KR" dirty="0" smtClean="0">
                <a:sym typeface="Wingdings" panose="05000000000000000000" pitchFamily="2" charset="2"/>
              </a:rPr>
              <a:t> 1</a:t>
            </a:r>
            <a:r>
              <a:rPr lang="ko-KR" altLang="en-US" dirty="0" err="1" smtClean="0">
                <a:sym typeface="Wingdings" panose="05000000000000000000" pitchFamily="2" charset="2"/>
              </a:rPr>
              <a:t>억개</a:t>
            </a:r>
            <a:r>
              <a:rPr lang="ko-KR" altLang="en-US" dirty="0" smtClean="0">
                <a:sym typeface="Wingdings" panose="05000000000000000000" pitchFamily="2" charset="2"/>
              </a:rPr>
              <a:t> 가중치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신경망 칩의 등장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은닉레이어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개 사용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신경망의 효과 감소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마이닝</a:t>
            </a:r>
            <a:r>
              <a:rPr lang="ko-KR" altLang="en-US" dirty="0" smtClean="0">
                <a:sym typeface="Wingdings" panose="05000000000000000000" pitchFamily="2" charset="2"/>
              </a:rPr>
              <a:t> 분류기 정도의 역할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0555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주요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Epoch(</a:t>
            </a:r>
            <a:r>
              <a:rPr lang="ko-KR" altLang="en-US" dirty="0" err="1"/>
              <a:t>에포크</a:t>
            </a:r>
            <a:r>
              <a:rPr lang="en-US" altLang="ko-KR" dirty="0"/>
              <a:t>): </a:t>
            </a:r>
            <a:r>
              <a:rPr lang="ko-KR" altLang="en-US" dirty="0"/>
              <a:t>학습 데이터 전체를 한번 학습</a:t>
            </a:r>
            <a:endParaRPr lang="en-US" altLang="ko-KR" dirty="0"/>
          </a:p>
          <a:p>
            <a:r>
              <a:rPr lang="en-US" altLang="ko-KR" dirty="0" smtClean="0"/>
              <a:t>Mini batch(</a:t>
            </a:r>
            <a:r>
              <a:rPr lang="ko-KR" altLang="en-US" dirty="0" err="1" smtClean="0"/>
              <a:t>미니배치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데이터가 커서 여러 단위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쪼개서 학습</a:t>
            </a:r>
            <a:endParaRPr lang="en-US" altLang="ko-KR" dirty="0" smtClean="0"/>
          </a:p>
          <a:p>
            <a:r>
              <a:rPr lang="en-US" altLang="ko-KR" dirty="0" smtClean="0"/>
              <a:t>Iteration(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): </a:t>
            </a:r>
            <a:r>
              <a:rPr lang="ko-KR" altLang="en-US" dirty="0" smtClean="0"/>
              <a:t>한 </a:t>
            </a:r>
            <a:r>
              <a:rPr lang="ko-KR" altLang="en-US" dirty="0" err="1" smtClean="0"/>
              <a:t>미니배치를</a:t>
            </a:r>
            <a:r>
              <a:rPr lang="ko-KR" altLang="en-US" dirty="0" smtClean="0"/>
              <a:t> 학습하는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10000</a:t>
            </a:r>
            <a:r>
              <a:rPr lang="ko-KR" altLang="en-US" dirty="0" smtClean="0"/>
              <a:t>개 데이터를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개 배치로 학습하면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 반복이 필요</a:t>
            </a:r>
            <a:endParaRPr lang="en-US" altLang="ko-KR" dirty="0" smtClean="0"/>
          </a:p>
          <a:p>
            <a:r>
              <a:rPr lang="en-US" altLang="ko-KR" dirty="0" err="1" smtClean="0"/>
              <a:t>Overfit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과적합</a:t>
            </a:r>
            <a:r>
              <a:rPr lang="en-US" altLang="ko-KR" dirty="0" smtClean="0"/>
              <a:t>): </a:t>
            </a:r>
            <a:r>
              <a:rPr lang="ko-KR" altLang="en-US" dirty="0" smtClean="0"/>
              <a:t>학습 데이터에 맞게 학습된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학습데이터의 분포에 다른 편식 가능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잘못된 학습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실제 데이터가 입력되면 오류 결과 가능</a:t>
            </a:r>
            <a:endParaRPr lang="en-US" altLang="ko-KR" dirty="0" smtClean="0"/>
          </a:p>
          <a:p>
            <a:r>
              <a:rPr lang="en-US" altLang="ko-KR" dirty="0" smtClean="0"/>
              <a:t>Dropout(</a:t>
            </a:r>
            <a:r>
              <a:rPr lang="ko-KR" altLang="en-US" dirty="0" err="1" smtClean="0"/>
              <a:t>드롭아웃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커넥션을 일부러 줄여서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가중치 개수 감소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학습 속도 개선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과적합</a:t>
            </a:r>
            <a:r>
              <a:rPr lang="ko-KR" altLang="en-US" dirty="0" smtClean="0">
                <a:sym typeface="Wingdings" panose="05000000000000000000" pitchFamily="2" charset="2"/>
              </a:rPr>
              <a:t> 개선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822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244273" cy="4351338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은닉노드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층수백개</a:t>
            </a:r>
            <a:endParaRPr lang="en-US" altLang="ko-KR" dirty="0" smtClean="0"/>
          </a:p>
          <a:p>
            <a:r>
              <a:rPr lang="ko-KR" altLang="en-US" dirty="0" smtClean="0"/>
              <a:t>딥</a:t>
            </a:r>
            <a:r>
              <a:rPr lang="en-US" altLang="ko-KR" dirty="0" smtClean="0"/>
              <a:t>(deep)</a:t>
            </a:r>
          </a:p>
          <a:p>
            <a:r>
              <a:rPr lang="ko-KR" altLang="en-US" dirty="0" smtClean="0"/>
              <a:t>가중치 </a:t>
            </a:r>
            <a:r>
              <a:rPr lang="ko-KR" altLang="en-US" dirty="0" err="1" smtClean="0"/>
              <a:t>소멸문제결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Dropout</a:t>
            </a:r>
          </a:p>
          <a:p>
            <a:pPr lvl="1"/>
            <a:r>
              <a:rPr lang="en-US" altLang="ko-KR" dirty="0" smtClean="0"/>
              <a:t>Convolution</a:t>
            </a:r>
          </a:p>
          <a:p>
            <a:r>
              <a:rPr lang="ko-KR" altLang="en-US" dirty="0" smtClean="0"/>
              <a:t>데이터의 특징 추출 가능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19376" y="849745"/>
            <a:ext cx="15090297" cy="67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82941272" descr="EMB0000597c03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99" y="1306945"/>
            <a:ext cx="75301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50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“Hello, World!”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</a:t>
            </a:r>
            <a:r>
              <a:rPr lang="ko-KR" altLang="en-US" dirty="0" smtClean="0"/>
              <a:t>와 패션 </a:t>
            </a:r>
            <a:r>
              <a:rPr lang="en-US" altLang="ko-KR" dirty="0" smtClean="0"/>
              <a:t>MNIST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r>
              <a:rPr lang="en-US" altLang="ko-KR" dirty="0" smtClean="0"/>
              <a:t>28x 28 </a:t>
            </a:r>
            <a:r>
              <a:rPr lang="ko-KR" altLang="en-US" dirty="0" smtClean="0"/>
              <a:t>픽셀 이미지와 </a:t>
            </a:r>
            <a:r>
              <a:rPr lang="en-US" altLang="ko-KR" dirty="0" smtClean="0"/>
              <a:t>7</a:t>
            </a:r>
            <a:r>
              <a:rPr lang="ko-KR" altLang="en-US" dirty="0" smtClean="0"/>
              <a:t>만개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2728" y="19026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77366400" descr="EMB0000597c03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72" y="2359891"/>
            <a:ext cx="4418880" cy="440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2728" y="19026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479708520" descr="EMB0000597c03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30" y="3080760"/>
            <a:ext cx="5327395" cy="32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5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처리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컨볼루션</a:t>
            </a:r>
            <a:r>
              <a:rPr lang="en-US" altLang="ko-KR" dirty="0" smtClean="0"/>
              <a:t>(convolution)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896101" cy="4351338"/>
          </a:xfrm>
        </p:spPr>
        <p:txBody>
          <a:bodyPr/>
          <a:lstStyle/>
          <a:p>
            <a:r>
              <a:rPr lang="en-US" altLang="ko-KR" dirty="0" smtClean="0"/>
              <a:t>Matrix </a:t>
            </a:r>
            <a:r>
              <a:rPr lang="ko-KR" altLang="en-US" dirty="0" smtClean="0"/>
              <a:t>곱셈 연산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합성곱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 매트릭스를 작은 매트릭스</a:t>
            </a:r>
            <a:r>
              <a:rPr lang="en-US" altLang="ko-KR" dirty="0" smtClean="0"/>
              <a:t>(kernel, feature)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곱해서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매트릭스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압축결과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얻는다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이미지에 </a:t>
            </a:r>
            <a:r>
              <a:rPr lang="en-US" altLang="ko-KR" dirty="0" smtClean="0"/>
              <a:t>kernel matrix</a:t>
            </a:r>
            <a:r>
              <a:rPr lang="ko-KR" altLang="en-US" dirty="0" smtClean="0"/>
              <a:t>를 다수로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해서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활용</a:t>
            </a:r>
            <a:endParaRPr lang="en-US" altLang="ko-KR" dirty="0" smtClean="0"/>
          </a:p>
          <a:p>
            <a:r>
              <a:rPr lang="ko-KR" altLang="en-US" dirty="0" smtClean="0"/>
              <a:t>신경망과 결합해서 이미지 인식에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CNN(convolution Neural Network)</a:t>
            </a:r>
            <a:endParaRPr lang="ko-KR" altLang="en-US" dirty="0"/>
          </a:p>
        </p:txBody>
      </p:sp>
      <p:pic>
        <p:nvPicPr>
          <p:cNvPr id="1026" name="Picture 2" descr="https://kionkim.github.io/assets/arbitrary_padding_no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1" y="2170705"/>
            <a:ext cx="3917950" cy="42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45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CNN(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79708304" descr="EMB0000597c0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8" y="2777982"/>
            <a:ext cx="10847404" cy="339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95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3537" y="952499"/>
            <a:ext cx="5230264" cy="3493749"/>
          </a:xfrm>
        </p:spPr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등장으로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부터 본격 활용</a:t>
            </a:r>
            <a:endParaRPr lang="en-US" altLang="ko-KR" dirty="0" smtClean="0"/>
          </a:p>
          <a:p>
            <a:r>
              <a:rPr lang="ko-KR" altLang="en-US" dirty="0" smtClean="0"/>
              <a:t>오늘날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는 실제와 구별이 어려울 정도로 수준이 발달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54" y="94911"/>
            <a:ext cx="5677692" cy="4858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3589081"/>
            <a:ext cx="6268026" cy="30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0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LISP, PROLOG, Python, R, </a:t>
            </a:r>
            <a:r>
              <a:rPr lang="en-US" altLang="ko-KR" dirty="0" err="1" smtClean="0"/>
              <a:t>Scatch</a:t>
            </a:r>
            <a:endParaRPr lang="en-US" altLang="ko-KR" dirty="0" smtClean="0"/>
          </a:p>
          <a:p>
            <a:r>
              <a:rPr lang="ko-KR" altLang="en-US" dirty="0" smtClean="0"/>
              <a:t>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마이닝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장</a:t>
            </a:r>
            <a:r>
              <a:rPr lang="en-US" altLang="ko-KR" dirty="0" smtClean="0"/>
              <a:t>, 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개발환경 도구</a:t>
            </a:r>
            <a:r>
              <a:rPr lang="en-US" altLang="ko-KR" dirty="0" smtClean="0"/>
              <a:t>: 8</a:t>
            </a:r>
            <a:r>
              <a:rPr lang="ko-KR" altLang="en-US" dirty="0" smtClean="0"/>
              <a:t>장 </a:t>
            </a:r>
            <a:endParaRPr lang="en-US" altLang="ko-KR" dirty="0" smtClean="0"/>
          </a:p>
          <a:p>
            <a:r>
              <a:rPr lang="ko-KR" altLang="en-US" dirty="0" smtClean="0"/>
              <a:t>하드웨어</a:t>
            </a:r>
            <a:r>
              <a:rPr lang="en-US" altLang="ko-KR" dirty="0" smtClean="0"/>
              <a:t>(hardware)</a:t>
            </a:r>
          </a:p>
          <a:p>
            <a:pPr lvl="1"/>
            <a:r>
              <a:rPr lang="en-US" altLang="ko-KR" dirty="0" smtClean="0"/>
              <a:t>GPU, TPU </a:t>
            </a:r>
            <a:r>
              <a:rPr lang="ko-KR" altLang="en-US" dirty="0" smtClean="0"/>
              <a:t>전용하드웨어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클라우드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</a:p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(deep learning)</a:t>
            </a:r>
          </a:p>
          <a:p>
            <a:r>
              <a:rPr lang="ko-KR" altLang="en-US" dirty="0" smtClean="0"/>
              <a:t>새로운 컴퓨팅 모델</a:t>
            </a:r>
            <a:r>
              <a:rPr lang="en-US" altLang="ko-KR" dirty="0" smtClean="0"/>
              <a:t>(new computing model)</a:t>
            </a:r>
          </a:p>
          <a:p>
            <a:r>
              <a:rPr lang="ko-KR" altLang="en-US" dirty="0" smtClean="0"/>
              <a:t>자연어 처리</a:t>
            </a:r>
            <a:r>
              <a:rPr lang="en-US" altLang="ko-KR" dirty="0" smtClean="0"/>
              <a:t>(natural language processing)</a:t>
            </a:r>
          </a:p>
          <a:p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컨볼루션</a:t>
            </a:r>
            <a:r>
              <a:rPr lang="en-US" altLang="ko-KR" dirty="0" smtClean="0"/>
              <a:t>(convolution)</a:t>
            </a:r>
          </a:p>
          <a:p>
            <a:r>
              <a:rPr lang="ko-KR" altLang="en-US" dirty="0" smtClean="0"/>
              <a:t>미래 기술</a:t>
            </a:r>
            <a:r>
              <a:rPr lang="en-US" altLang="ko-KR" dirty="0" smtClean="0"/>
              <a:t>(future technology)</a:t>
            </a:r>
          </a:p>
          <a:p>
            <a:pPr lvl="1"/>
            <a:r>
              <a:rPr lang="ko-KR" altLang="en-US" dirty="0" err="1" smtClean="0"/>
              <a:t>양자컴퓨팅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35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3901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RNN(</a:t>
            </a:r>
            <a:r>
              <a:rPr lang="ko-KR" altLang="en-US" dirty="0" err="1" smtClean="0"/>
              <a:t>순환신경망</a:t>
            </a:r>
            <a:r>
              <a:rPr lang="en-US" altLang="ko-KR" dirty="0" smtClean="0"/>
              <a:t>, Recurrent Neural Network)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267478" cy="4351338"/>
          </a:xfrm>
        </p:spPr>
        <p:txBody>
          <a:bodyPr/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(Sequence)</a:t>
            </a:r>
            <a:r>
              <a:rPr lang="ko-KR" altLang="en-US" dirty="0"/>
              <a:t> </a:t>
            </a:r>
            <a:r>
              <a:rPr lang="ko-KR" altLang="en-US" dirty="0" smtClean="0"/>
              <a:t>학습용</a:t>
            </a:r>
            <a:endParaRPr lang="en-US" altLang="ko-KR" dirty="0" smtClean="0"/>
          </a:p>
          <a:p>
            <a:r>
              <a:rPr lang="ko-KR" altLang="en-US" dirty="0" err="1" smtClean="0"/>
              <a:t>시간축에</a:t>
            </a:r>
            <a:r>
              <a:rPr lang="ko-KR" altLang="en-US" dirty="0" smtClean="0"/>
              <a:t> 따라서 이전 학습 결과가 다음 입력으로 </a:t>
            </a:r>
            <a:endParaRPr lang="en-US" altLang="ko-KR" dirty="0" smtClean="0"/>
          </a:p>
          <a:p>
            <a:r>
              <a:rPr lang="ko-KR" altLang="en-US" dirty="0" smtClean="0"/>
              <a:t>자연어 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 am a person.</a:t>
            </a:r>
          </a:p>
          <a:p>
            <a:r>
              <a:rPr lang="ko-KR" altLang="en-US" dirty="0" err="1" smtClean="0"/>
              <a:t>시계열</a:t>
            </a:r>
            <a:r>
              <a:rPr lang="ko-KR" altLang="en-US" dirty="0" smtClean="0"/>
              <a:t> 데이터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Time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Series</a:t>
            </a:r>
          </a:p>
          <a:p>
            <a:pPr lvl="1"/>
            <a:r>
              <a:rPr lang="ko-KR" altLang="en-US" dirty="0" smtClean="0"/>
              <a:t>주식</a:t>
            </a:r>
            <a:r>
              <a:rPr lang="en-US" altLang="ko-KR" dirty="0" smtClean="0"/>
              <a:t>/</a:t>
            </a:r>
            <a:r>
              <a:rPr lang="ko-KR" altLang="en-US" dirty="0" smtClean="0"/>
              <a:t>환율 변동 패턴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738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85893408" descr="EMB0000597c03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78" y="2431618"/>
            <a:ext cx="6182746" cy="374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54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GAN(</a:t>
            </a:r>
            <a:r>
              <a:rPr lang="en-US" altLang="ko-KR" b="1" dirty="0"/>
              <a:t>Generative Adversarial </a:t>
            </a:r>
            <a:r>
              <a:rPr lang="en-US" altLang="ko-KR" b="1" dirty="0" smtClean="0"/>
              <a:t>Network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생성적</a:t>
            </a:r>
            <a:r>
              <a:rPr lang="ko-KR" altLang="en-US" dirty="0"/>
              <a:t> </a:t>
            </a:r>
            <a:r>
              <a:rPr lang="ko-KR" altLang="en-US" dirty="0" err="1" smtClean="0"/>
              <a:t>적대신경망</a:t>
            </a:r>
            <a:endParaRPr lang="en-US" altLang="ko-KR" dirty="0" smtClean="0"/>
          </a:p>
          <a:p>
            <a:r>
              <a:rPr lang="ko-KR" altLang="en-US" dirty="0" smtClean="0"/>
              <a:t>모방 데이터 </a:t>
            </a:r>
            <a:r>
              <a:rPr lang="ko-KR" altLang="en-US" dirty="0" err="1" smtClean="0"/>
              <a:t>생성부와</a:t>
            </a:r>
            <a:r>
              <a:rPr lang="ko-KR" altLang="en-US" dirty="0" smtClean="0"/>
              <a:t> 원본 비교 </a:t>
            </a:r>
            <a:r>
              <a:rPr lang="ko-KR" altLang="en-US" dirty="0" err="1" smtClean="0"/>
              <a:t>판별부로</a:t>
            </a:r>
            <a:r>
              <a:rPr lang="ko-KR" altLang="en-US" dirty="0" smtClean="0"/>
              <a:t>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원본을 변화시킨 컨텐츠 제작에 활용 </a:t>
            </a:r>
            <a:r>
              <a:rPr lang="en-US" altLang="ko-KR" dirty="0" smtClean="0">
                <a:sym typeface="Wingdings" panose="05000000000000000000" pitchFamily="2" charset="2"/>
              </a:rPr>
              <a:t> Fake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무표정한 사진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다양한 표정의 사진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안경을 쓴 모습 등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85893840" descr="EMB0000597c03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73" y="4001294"/>
            <a:ext cx="8832085" cy="22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778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825625"/>
            <a:ext cx="85915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0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블랙박스</a:t>
            </a:r>
            <a:r>
              <a:rPr lang="en-US" altLang="ko-KR" dirty="0" smtClean="0"/>
              <a:t>(black box)</a:t>
            </a:r>
          </a:p>
          <a:p>
            <a:pPr lvl="1"/>
            <a:r>
              <a:rPr lang="ko-KR" altLang="en-US" dirty="0" smtClean="0"/>
              <a:t>무엇을 어떻게 학습했는지 모른다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지식의 암묵적</a:t>
            </a:r>
            <a:r>
              <a:rPr lang="en-US" altLang="ko-KR" dirty="0" smtClean="0"/>
              <a:t>(implicit)</a:t>
            </a:r>
            <a:r>
              <a:rPr lang="ko-KR" altLang="en-US" dirty="0" smtClean="0"/>
              <a:t>한 표현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명시적</a:t>
            </a:r>
            <a:r>
              <a:rPr lang="en-US" altLang="ko-KR" dirty="0" smtClean="0"/>
              <a:t>(explicit)</a:t>
            </a:r>
          </a:p>
          <a:p>
            <a:pPr lvl="1"/>
            <a:r>
              <a:rPr lang="ko-KR" altLang="en-US" dirty="0" smtClean="0"/>
              <a:t>신경망의 </a:t>
            </a:r>
            <a:r>
              <a:rPr lang="ko-KR" altLang="en-US" dirty="0" err="1" smtClean="0"/>
              <a:t>가중치속에</a:t>
            </a:r>
            <a:r>
              <a:rPr lang="ko-KR" altLang="en-US" dirty="0" smtClean="0"/>
              <a:t> 지식이 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왜 이런 결론에 도달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어째서 </a:t>
            </a:r>
            <a:r>
              <a:rPr lang="ko-KR" altLang="en-US" dirty="0" err="1" smtClean="0"/>
              <a:t>홍시맛이냐</a:t>
            </a:r>
            <a:r>
              <a:rPr lang="en-US" altLang="ko-KR" dirty="0" smtClean="0"/>
              <a:t>? “</a:t>
            </a:r>
            <a:r>
              <a:rPr lang="ko-KR" altLang="en-US" dirty="0" err="1" smtClean="0"/>
              <a:t>홍시맛이</a:t>
            </a:r>
            <a:r>
              <a:rPr lang="ko-KR" altLang="en-US" dirty="0" smtClean="0"/>
              <a:t> 나서 </a:t>
            </a:r>
            <a:r>
              <a:rPr lang="ko-KR" altLang="en-US" dirty="0" err="1" smtClean="0"/>
              <a:t>홍시맛이</a:t>
            </a:r>
            <a:r>
              <a:rPr lang="ko-KR" altLang="en-US" dirty="0" smtClean="0"/>
              <a:t> 났다고 대답했을 뿐인데</a:t>
            </a:r>
            <a:r>
              <a:rPr lang="en-US" altLang="ko-KR" dirty="0" smtClean="0"/>
              <a:t>..”</a:t>
            </a:r>
          </a:p>
          <a:p>
            <a:pPr lvl="2"/>
            <a:r>
              <a:rPr lang="ko-KR" altLang="en-US" dirty="0" smtClean="0"/>
              <a:t>신탁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무당</a:t>
            </a:r>
            <a:r>
              <a:rPr lang="en-US" altLang="ko-KR" dirty="0" smtClean="0"/>
              <a:t>/</a:t>
            </a:r>
            <a:r>
              <a:rPr lang="ko-KR" altLang="en-US" dirty="0" smtClean="0"/>
              <a:t>점집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예언가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신이 내려준 결정인데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왜라니</a:t>
            </a:r>
            <a:r>
              <a:rPr lang="en-US" altLang="ko-KR" dirty="0" smtClean="0"/>
              <a:t>?” </a:t>
            </a:r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감</a:t>
            </a:r>
            <a:r>
              <a:rPr lang="en-US" altLang="ko-KR" dirty="0" smtClean="0"/>
              <a:t>’, ‘</a:t>
            </a:r>
            <a:r>
              <a:rPr lang="ko-KR" altLang="en-US" dirty="0" smtClean="0"/>
              <a:t>직관</a:t>
            </a:r>
            <a:r>
              <a:rPr lang="en-US" altLang="ko-KR" dirty="0" smtClean="0"/>
              <a:t>‘, ‘</a:t>
            </a:r>
            <a:r>
              <a:rPr lang="ko-KR" altLang="en-US" dirty="0" smtClean="0"/>
              <a:t>느낌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에 의한 결정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웬지</a:t>
            </a:r>
            <a:r>
              <a:rPr lang="ko-KR" altLang="en-US" dirty="0" smtClean="0">
                <a:sym typeface="Wingdings" panose="05000000000000000000" pitchFamily="2" charset="2"/>
              </a:rPr>
              <a:t> 이럴 것 같다는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학습 데이터는 </a:t>
            </a:r>
            <a:r>
              <a:rPr lang="en-US" altLang="ko-KR" dirty="0" smtClean="0">
                <a:sym typeface="Wingdings" panose="05000000000000000000" pitchFamily="2" charset="2"/>
              </a:rPr>
              <a:t>100%</a:t>
            </a:r>
            <a:r>
              <a:rPr lang="ko-KR" altLang="en-US" dirty="0" smtClean="0">
                <a:sym typeface="Wingdings" panose="05000000000000000000" pitchFamily="2" charset="2"/>
              </a:rPr>
              <a:t>라도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실데이터는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100%</a:t>
            </a:r>
            <a:r>
              <a:rPr lang="ko-KR" altLang="en-US" dirty="0" smtClean="0">
                <a:sym typeface="Wingdings" panose="05000000000000000000" pitchFamily="2" charset="2"/>
              </a:rPr>
              <a:t>가 아니다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는 반드시 결정과정을 투명하게 공개해야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설명가능한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AI(Explainable AI) </a:t>
            </a:r>
            <a:r>
              <a:rPr lang="ko-KR" altLang="en-US" dirty="0" err="1" smtClean="0"/>
              <a:t>연구중</a:t>
            </a:r>
            <a:endParaRPr lang="en-US" altLang="ko-KR" dirty="0" smtClean="0"/>
          </a:p>
          <a:p>
            <a:r>
              <a:rPr lang="ko-KR" altLang="en-US" dirty="0" smtClean="0"/>
              <a:t>악의적 공격에 취약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고의로 데이터를 약간 변형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전혀 다른 결과 도출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인간은 잘 하는데 </a:t>
            </a:r>
            <a:r>
              <a:rPr lang="en-US" altLang="ko-KR" dirty="0" smtClean="0">
                <a:sym typeface="Wingdings" panose="05000000000000000000" pitchFamily="2" charset="2"/>
              </a:rPr>
              <a:t>AI</a:t>
            </a:r>
            <a:r>
              <a:rPr lang="ko-KR" altLang="en-US" dirty="0" smtClean="0">
                <a:sym typeface="Wingdings" panose="05000000000000000000" pitchFamily="2" charset="2"/>
              </a:rPr>
              <a:t>는 못하는 게 많다</a:t>
            </a:r>
            <a:r>
              <a:rPr lang="en-US" altLang="ko-KR" dirty="0" smtClean="0">
                <a:sym typeface="Wingdings" panose="05000000000000000000" pitchFamily="2" charset="2"/>
              </a:rPr>
              <a:t>.  </a:t>
            </a:r>
            <a:r>
              <a:rPr lang="ko-KR" altLang="en-US" dirty="0" smtClean="0">
                <a:sym typeface="Wingdings" panose="05000000000000000000" pitchFamily="2" charset="2"/>
              </a:rPr>
              <a:t>다행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학습에 오랜 컴퓨팅과 시간을 요구한다</a:t>
            </a:r>
            <a:r>
              <a:rPr lang="en-US" altLang="ko-KR" dirty="0" smtClean="0">
                <a:sym typeface="Wingdings" panose="05000000000000000000" pitchFamily="2" charset="2"/>
              </a:rPr>
              <a:t>.  </a:t>
            </a:r>
            <a:r>
              <a:rPr lang="ko-KR" altLang="en-US" dirty="0" err="1" smtClean="0">
                <a:sym typeface="Wingdings" panose="05000000000000000000" pitchFamily="2" charset="2"/>
              </a:rPr>
              <a:t>역공학의</a:t>
            </a:r>
            <a:r>
              <a:rPr lang="ko-KR" altLang="en-US" dirty="0" smtClean="0">
                <a:sym typeface="Wingdings" panose="05000000000000000000" pitchFamily="2" charset="2"/>
              </a:rPr>
              <a:t> 한계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깊은이해</a:t>
            </a:r>
            <a:r>
              <a:rPr lang="en-US" altLang="ko-KR" dirty="0" smtClean="0">
                <a:sym typeface="Wingdings" panose="05000000000000000000" pitchFamily="2" charset="2"/>
              </a:rPr>
              <a:t>(deep understanding)</a:t>
            </a:r>
            <a:r>
              <a:rPr lang="ko-KR" altLang="en-US" dirty="0" smtClean="0">
                <a:sym typeface="Wingdings" panose="05000000000000000000" pitchFamily="2" charset="2"/>
              </a:rPr>
              <a:t>에 기반한 </a:t>
            </a:r>
            <a:r>
              <a:rPr lang="en-US" altLang="ko-KR" dirty="0" smtClean="0">
                <a:sym typeface="Wingdings" panose="05000000000000000000" pitchFamily="2" charset="2"/>
              </a:rPr>
              <a:t>AI </a:t>
            </a:r>
            <a:r>
              <a:rPr lang="ko-KR" altLang="en-US" dirty="0" smtClean="0">
                <a:sym typeface="Wingdings" panose="05000000000000000000" pitchFamily="2" charset="2"/>
              </a:rPr>
              <a:t>필요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딥러닝과</a:t>
            </a:r>
            <a:r>
              <a:rPr lang="ko-KR" altLang="en-US" dirty="0" smtClean="0">
                <a:sym typeface="Wingdings" panose="05000000000000000000" pitchFamily="2" charset="2"/>
              </a:rPr>
              <a:t> 알고리즘의 융합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786673" y="-298451"/>
            <a:ext cx="14406452" cy="61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51408792" descr="EMB000079040b7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54" y="158750"/>
            <a:ext cx="414950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86750" y="2478087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가 아직 잘 못하는 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968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400" y="1690688"/>
            <a:ext cx="3759200" cy="448627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동물훈련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잘하면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먹이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보상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못하면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벌</a:t>
            </a:r>
            <a:r>
              <a:rPr lang="en-US" altLang="ko-KR" dirty="0" smtClean="0"/>
              <a:t>‘</a:t>
            </a:r>
          </a:p>
          <a:p>
            <a:r>
              <a:rPr lang="ko-KR" altLang="en-US" dirty="0" smtClean="0"/>
              <a:t>액션을 취하면 보상과 새로운 상황</a:t>
            </a:r>
            <a:endParaRPr lang="en-US" altLang="ko-KR" dirty="0" smtClean="0"/>
          </a:p>
          <a:p>
            <a:r>
              <a:rPr lang="ko-KR" altLang="en-US" dirty="0" smtClean="0"/>
              <a:t>액션에 다른 보상을 기억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보상을 극대화하도록 학습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Q-Table, Q-Network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4361728" descr="EMB000024a81f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58" y="1027906"/>
            <a:ext cx="7073101" cy="388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34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강화학습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경우를 다 해봐야 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실패한 경로를 모두 기억</a:t>
            </a:r>
            <a:endParaRPr lang="en-US" altLang="ko-KR" dirty="0"/>
          </a:p>
          <a:p>
            <a:pPr lvl="1"/>
            <a:r>
              <a:rPr lang="ko-KR" altLang="en-US" dirty="0" smtClean="0"/>
              <a:t>반복 실수는 없다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인간을 이길 수 밖에 없음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/>
          </a:p>
          <a:p>
            <a:r>
              <a:rPr lang="en-US" altLang="ko-KR" dirty="0" smtClean="0"/>
              <a:t>2019</a:t>
            </a:r>
            <a:r>
              <a:rPr lang="ko-KR" altLang="en-US" dirty="0"/>
              <a:t>년 구글 </a:t>
            </a:r>
            <a:r>
              <a:rPr lang="ko-KR" altLang="en-US" dirty="0" err="1"/>
              <a:t>알파스타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스타크래프트</a:t>
            </a:r>
            <a:r>
              <a:rPr lang="en-US" altLang="ko-KR" dirty="0"/>
              <a:t> 11</a:t>
            </a:r>
            <a:r>
              <a:rPr lang="ko-KR" altLang="en-US" dirty="0"/>
              <a:t>차례 </a:t>
            </a:r>
            <a:r>
              <a:rPr lang="ko-KR" altLang="en-US" dirty="0" smtClean="0"/>
              <a:t>우승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모든 게임에서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우승할 것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85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 컴퓨팅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가지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마이닝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전이학습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일반지능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137653"/>
            <a:ext cx="5515465" cy="51642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02" y="4933977"/>
            <a:ext cx="4434322" cy="10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26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프롬프트</a:t>
            </a:r>
            <a:r>
              <a:rPr lang="en-US" altLang="ko-KR" dirty="0" smtClean="0"/>
              <a:t>(Prompt) </a:t>
            </a:r>
            <a:r>
              <a:rPr lang="ko-KR" altLang="en-US" dirty="0" smtClean="0"/>
              <a:t>프로그래밍의 시대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31" y="1533288"/>
            <a:ext cx="10492723" cy="44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9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자연어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22935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문법</a:t>
            </a:r>
            <a:r>
              <a:rPr lang="en-US" altLang="ko-KR" dirty="0" smtClean="0"/>
              <a:t>(Syntax)</a:t>
            </a:r>
            <a:r>
              <a:rPr lang="ko-KR" altLang="en-US" dirty="0" smtClean="0"/>
              <a:t>에 맞는지 확인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파싱</a:t>
            </a:r>
            <a:r>
              <a:rPr lang="en-US" altLang="ko-KR" dirty="0" smtClean="0">
                <a:sym typeface="Wingdings" panose="05000000000000000000" pitchFamily="2" charset="2"/>
              </a:rPr>
              <a:t>(parsing) </a:t>
            </a:r>
            <a:r>
              <a:rPr lang="ko-KR" altLang="en-US" dirty="0" smtClean="0">
                <a:sym typeface="Wingdings" panose="05000000000000000000" pitchFamily="2" charset="2"/>
              </a:rPr>
              <a:t>트리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z=x+2*y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트리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트리를 따라서</a:t>
            </a:r>
            <a:r>
              <a:rPr lang="en-US" altLang="ko-KR" dirty="0" smtClean="0"/>
              <a:t>(traverse)</a:t>
            </a:r>
            <a:r>
              <a:rPr lang="ko-KR" altLang="en-US" dirty="0" smtClean="0"/>
              <a:t> 처리</a:t>
            </a:r>
            <a:endParaRPr lang="en-US" altLang="ko-KR" dirty="0"/>
          </a:p>
          <a:p>
            <a:r>
              <a:rPr lang="ko-KR" altLang="en-US" dirty="0" smtClean="0"/>
              <a:t>자연어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파싱의</a:t>
            </a:r>
            <a:r>
              <a:rPr lang="ko-KR" altLang="en-US" dirty="0" smtClean="0"/>
              <a:t>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애매</a:t>
            </a:r>
            <a:r>
              <a:rPr lang="en-US" altLang="ko-KR" dirty="0" smtClean="0"/>
              <a:t>(ambiguous)</a:t>
            </a:r>
          </a:p>
          <a:p>
            <a:pPr lvl="2"/>
            <a:r>
              <a:rPr lang="ko-KR" altLang="en-US" dirty="0" smtClean="0"/>
              <a:t>상식</a:t>
            </a:r>
            <a:r>
              <a:rPr lang="en-US" altLang="ko-KR" dirty="0" smtClean="0"/>
              <a:t>/</a:t>
            </a:r>
            <a:r>
              <a:rPr lang="ko-KR" altLang="en-US" dirty="0" smtClean="0"/>
              <a:t>지식으로 처리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동음이의어</a:t>
            </a:r>
            <a:endParaRPr lang="en-US" altLang="ko-KR" dirty="0" smtClean="0"/>
          </a:p>
          <a:p>
            <a:pPr lvl="2"/>
            <a:r>
              <a:rPr lang="ko-KR" altLang="en-US" dirty="0"/>
              <a:t>차를 마시러 공원에 가는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 </a:t>
            </a:r>
            <a:r>
              <a:rPr lang="ko-KR" altLang="en-US" dirty="0"/>
              <a:t>안에서 나는 그녀에게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의미</a:t>
            </a:r>
            <a:r>
              <a:rPr lang="en-US" altLang="ko-KR" dirty="0" smtClean="0"/>
              <a:t>? “</a:t>
            </a:r>
            <a:r>
              <a:rPr lang="ko-KR" altLang="en-US" dirty="0" smtClean="0"/>
              <a:t>죽인다</a:t>
            </a:r>
            <a:r>
              <a:rPr lang="en-US" altLang="ko-KR" dirty="0" smtClean="0"/>
              <a:t>“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좋다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쵝오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띵작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신조어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713" y="147422"/>
            <a:ext cx="4324954" cy="3086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22" y="3451656"/>
            <a:ext cx="683037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76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단어의 벡터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뜻은 문맥에 의해서 결정된다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(  )</a:t>
            </a:r>
            <a:r>
              <a:rPr lang="ko-KR" altLang="en-US" dirty="0" smtClean="0"/>
              <a:t>가 멍멍하고 짖었다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/>
              <a:t>원숭이는 </a:t>
            </a:r>
            <a:r>
              <a:rPr lang="en-US" altLang="ko-KR" dirty="0"/>
              <a:t>( )</a:t>
            </a:r>
            <a:r>
              <a:rPr lang="ko-KR" altLang="en-US" dirty="0"/>
              <a:t>를 좋아한다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다음 중 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에 오는 적당한 단어는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모든 문장을 학습하면 가능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워드 </a:t>
            </a:r>
            <a:r>
              <a:rPr lang="ko-KR" altLang="en-US" dirty="0" err="1" smtClean="0"/>
              <a:t>임베딩</a:t>
            </a:r>
            <a:r>
              <a:rPr lang="en-US" altLang="ko-KR" dirty="0" smtClean="0"/>
              <a:t>(word embedding)</a:t>
            </a:r>
          </a:p>
          <a:p>
            <a:pPr lvl="1"/>
            <a:r>
              <a:rPr lang="ko-KR" altLang="en-US" dirty="0" smtClean="0"/>
              <a:t>단어를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벡터로 학습 표현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5" y="4244368"/>
            <a:ext cx="6029872" cy="2422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789" y="320465"/>
            <a:ext cx="373432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8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en-US" altLang="ko-KR" dirty="0" smtClean="0"/>
              <a:t>LISP(List Processing Programming)</a:t>
            </a:r>
          </a:p>
          <a:p>
            <a:r>
              <a:rPr lang="en-US" altLang="ko-KR" dirty="0" smtClean="0"/>
              <a:t>PROLOG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722" y="290288"/>
            <a:ext cx="613495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6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Seq2seq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: A B C</a:t>
            </a:r>
          </a:p>
          <a:p>
            <a:r>
              <a:rPr lang="ko-KR" altLang="en-US" dirty="0" smtClean="0"/>
              <a:t>출력</a:t>
            </a:r>
            <a:r>
              <a:rPr lang="en-US" altLang="ko-KR" dirty="0" smtClean="0"/>
              <a:t>: W X Y Z</a:t>
            </a:r>
          </a:p>
          <a:p>
            <a:r>
              <a:rPr lang="ko-KR" altLang="en-US" dirty="0" smtClean="0"/>
              <a:t>응용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번역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Q&amp;A</a:t>
            </a:r>
          </a:p>
          <a:p>
            <a:pPr lvl="1"/>
            <a:r>
              <a:rPr lang="en-US" altLang="ko-KR" dirty="0" smtClean="0"/>
              <a:t>Chatting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언어처리</a:t>
            </a:r>
            <a:r>
              <a:rPr lang="ko-KR" altLang="en-US" dirty="0" smtClean="0"/>
              <a:t> 목적으로 사용 </a:t>
            </a:r>
            <a:endParaRPr lang="en-US" altLang="ko-KR" dirty="0" smtClean="0"/>
          </a:p>
          <a:p>
            <a:r>
              <a:rPr lang="ko-KR" altLang="en-US" dirty="0" smtClean="0"/>
              <a:t>문제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긴 문장의 처리에 성능 저하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Term Dependency: </a:t>
            </a:r>
            <a:r>
              <a:rPr lang="ko-KR" altLang="en-US" dirty="0" smtClean="0"/>
              <a:t>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이전 단어는 영향이 작다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실제 문장은 주어와 동사가 멀리 떨어져 있어도 큰 영향을 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바로 직전의 단어에 큰 영향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4" y="1511300"/>
            <a:ext cx="8155357" cy="193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2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컴퓨팅</a:t>
            </a:r>
            <a:r>
              <a:rPr lang="en-US" altLang="ko-KR" dirty="0" smtClean="0"/>
              <a:t>(quantum computing)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양자역학은 뉴턴역학과 다른 세계</a:t>
            </a:r>
            <a:endParaRPr lang="en-US" altLang="ko-KR" dirty="0" smtClean="0"/>
          </a:p>
          <a:p>
            <a:r>
              <a:rPr lang="ko-KR" altLang="en-US" dirty="0" smtClean="0"/>
              <a:t>양자는 </a:t>
            </a:r>
            <a:r>
              <a:rPr lang="en-US" altLang="ko-KR" dirty="0" smtClean="0"/>
              <a:t>1, 0, 1/0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상태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큐비트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양자 중첩</a:t>
            </a:r>
            <a:r>
              <a:rPr lang="en-US" altLang="ko-KR" dirty="0" smtClean="0">
                <a:sym typeface="Wingdings" panose="05000000000000000000" pitchFamily="2" charset="2"/>
              </a:rPr>
              <a:t>(Superposition): </a:t>
            </a:r>
            <a:r>
              <a:rPr lang="ko-KR" altLang="en-US" dirty="0" smtClean="0">
                <a:sym typeface="Wingdings" panose="05000000000000000000" pitchFamily="2" charset="2"/>
              </a:rPr>
              <a:t>측정하는 순간 알 수 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양자얽힘</a:t>
            </a:r>
            <a:r>
              <a:rPr lang="en-US" altLang="ko-KR" dirty="0" smtClean="0">
                <a:sym typeface="Wingdings" panose="05000000000000000000" pitchFamily="2" charset="2"/>
              </a:rPr>
              <a:t>(entanglement), </a:t>
            </a:r>
            <a:r>
              <a:rPr lang="ko-KR" altLang="en-US" dirty="0" err="1" smtClean="0">
                <a:sym typeface="Wingdings" panose="05000000000000000000" pitchFamily="2" charset="2"/>
              </a:rPr>
              <a:t>결맞음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얽힌 두 양자는 거리와 무관하게 서로 연결된다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한 양자의 상태를 알면 다른 양자의 상태를 알 수 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구글</a:t>
            </a:r>
            <a:r>
              <a:rPr lang="en-US" altLang="ko-KR" dirty="0" smtClean="0">
                <a:sym typeface="Wingdings" panose="05000000000000000000" pitchFamily="2" charset="2"/>
              </a:rPr>
              <a:t>, IBM </a:t>
            </a:r>
            <a:r>
              <a:rPr lang="ko-KR" altLang="en-US" dirty="0" smtClean="0">
                <a:sym typeface="Wingdings" panose="05000000000000000000" pitchFamily="2" charset="2"/>
              </a:rPr>
              <a:t>등 초기 </a:t>
            </a:r>
            <a:r>
              <a:rPr lang="ko-KR" altLang="en-US" dirty="0" err="1" smtClean="0">
                <a:sym typeface="Wingdings" panose="05000000000000000000" pitchFamily="2" charset="2"/>
              </a:rPr>
              <a:t>양자컴퓨팅</a:t>
            </a:r>
            <a:r>
              <a:rPr lang="ko-KR" altLang="en-US" dirty="0" smtClean="0">
                <a:sym typeface="Wingdings" panose="05000000000000000000" pitchFamily="2" charset="2"/>
              </a:rPr>
              <a:t> 모델 발표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2019</a:t>
            </a:r>
            <a:r>
              <a:rPr lang="ko-KR" altLang="en-US" dirty="0">
                <a:sym typeface="Wingdings" panose="05000000000000000000" pitchFamily="2" charset="2"/>
              </a:rPr>
              <a:t>년 구글 </a:t>
            </a:r>
            <a:r>
              <a:rPr lang="en-US" altLang="ko-KR" dirty="0">
                <a:sym typeface="Wingdings" panose="05000000000000000000" pitchFamily="2" charset="2"/>
              </a:rPr>
              <a:t>53 </a:t>
            </a:r>
            <a:r>
              <a:rPr lang="ko-KR" altLang="en-US" dirty="0" err="1">
                <a:sym typeface="Wingdings" panose="05000000000000000000" pitchFamily="2" charset="2"/>
              </a:rPr>
              <a:t>큐비트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만년 소요되는 계산을 </a:t>
            </a:r>
            <a:r>
              <a:rPr lang="en-US" altLang="ko-KR" dirty="0">
                <a:sym typeface="Wingdings" panose="05000000000000000000" pitchFamily="2" charset="2"/>
              </a:rPr>
              <a:t>200</a:t>
            </a:r>
            <a:r>
              <a:rPr lang="ko-KR" altLang="en-US" dirty="0">
                <a:sym typeface="Wingdings" panose="05000000000000000000" pitchFamily="2" charset="2"/>
              </a:rPr>
              <a:t>초에</a:t>
            </a:r>
            <a:endParaRPr lang="ko-KR" altLang="en-US" dirty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2021</a:t>
            </a:r>
            <a:r>
              <a:rPr lang="ko-KR" altLang="en-US" dirty="0" smtClean="0">
                <a:sym typeface="Wingdings" panose="05000000000000000000" pitchFamily="2" charset="2"/>
              </a:rPr>
              <a:t>년 </a:t>
            </a:r>
            <a:r>
              <a:rPr lang="en-US" altLang="ko-KR" dirty="0" smtClean="0">
                <a:sym typeface="Wingdings" panose="05000000000000000000" pitchFamily="2" charset="2"/>
              </a:rPr>
              <a:t>IBM 127 </a:t>
            </a:r>
            <a:r>
              <a:rPr lang="ko-KR" altLang="en-US" dirty="0" err="1" smtClean="0">
                <a:sym typeface="Wingdings" panose="05000000000000000000" pitchFamily="2" charset="2"/>
              </a:rPr>
              <a:t>큐비트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발표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영하 </a:t>
            </a:r>
            <a:r>
              <a:rPr lang="en-US" altLang="ko-KR" dirty="0" smtClean="0">
                <a:sym typeface="Wingdings" panose="05000000000000000000" pitchFamily="2" charset="2"/>
              </a:rPr>
              <a:t>273</a:t>
            </a:r>
            <a:r>
              <a:rPr lang="ko-KR" altLang="en-US" dirty="0" smtClean="0">
                <a:sym typeface="Wingdings" panose="05000000000000000000" pitchFamily="2" charset="2"/>
              </a:rPr>
              <a:t>도의 초저온 유지 필요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특수분야로</a:t>
            </a:r>
            <a:r>
              <a:rPr lang="ko-KR" altLang="en-US" dirty="0" smtClean="0">
                <a:sym typeface="Wingdings" panose="05000000000000000000" pitchFamily="2" charset="2"/>
              </a:rPr>
              <a:t> 제한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양자 프로그래밍 도구 </a:t>
            </a:r>
            <a:r>
              <a:rPr lang="en-US" altLang="ko-KR" dirty="0" smtClean="0">
                <a:sym typeface="Wingdings" panose="05000000000000000000" pitchFamily="2" charset="2"/>
              </a:rPr>
              <a:t>IBM </a:t>
            </a:r>
            <a:r>
              <a:rPr lang="en-US" altLang="ko-KR" dirty="0" err="1" smtClean="0">
                <a:sym typeface="Wingdings" panose="05000000000000000000" pitchFamily="2" charset="2"/>
              </a:rPr>
              <a:t>Qiskit</a:t>
            </a:r>
            <a:r>
              <a:rPr lang="en-US" altLang="ko-KR" dirty="0" smtClean="0">
                <a:sym typeface="Wingdings" panose="05000000000000000000" pitchFamily="2" charset="2"/>
              </a:rPr>
              <a:t>, Google </a:t>
            </a:r>
            <a:r>
              <a:rPr lang="en-US" altLang="ko-KR" dirty="0" err="1" smtClean="0">
                <a:sym typeface="Wingdings" panose="05000000000000000000" pitchFamily="2" charset="2"/>
              </a:rPr>
              <a:t>Cirq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발표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085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PROLOG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90" y="733096"/>
            <a:ext cx="8383170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6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Scratch</a:t>
            </a:r>
            <a:r>
              <a:rPr lang="ko-KR" altLang="en-US" dirty="0" smtClean="0"/>
              <a:t>와 엔트리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457040"/>
            <a:ext cx="7582958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5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하드웨어 인프라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CPU: Central Processing Unit</a:t>
            </a:r>
          </a:p>
          <a:p>
            <a:pPr lvl="1"/>
            <a:r>
              <a:rPr lang="ko-KR" altLang="en-US" dirty="0" smtClean="0"/>
              <a:t>컴퓨터 중앙처리장치</a:t>
            </a:r>
            <a:r>
              <a:rPr lang="en-US" altLang="ko-KR" dirty="0" smtClean="0"/>
              <a:t>, Intel x86 Series</a:t>
            </a:r>
          </a:p>
          <a:p>
            <a:pPr lvl="1"/>
            <a:r>
              <a:rPr lang="ko-KR" altLang="en-US" dirty="0" smtClean="0"/>
              <a:t>영국 </a:t>
            </a:r>
            <a:r>
              <a:rPr lang="en-US" altLang="ko-KR" dirty="0" smtClean="0"/>
              <a:t>ARM: </a:t>
            </a:r>
            <a:r>
              <a:rPr lang="ko-KR" altLang="en-US" dirty="0" smtClean="0"/>
              <a:t>휴대폰용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저전력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인텔 코어 </a:t>
            </a:r>
            <a:r>
              <a:rPr lang="en-US" altLang="ko-KR" dirty="0" smtClean="0"/>
              <a:t>i9, 5.5GHz, 16 core (1</a:t>
            </a:r>
            <a:r>
              <a:rPr lang="ko-KR" altLang="en-US" dirty="0" smtClean="0"/>
              <a:t>개당 </a:t>
            </a:r>
            <a:r>
              <a:rPr lang="en-US" altLang="ko-KR" dirty="0" smtClean="0"/>
              <a:t>80</a:t>
            </a:r>
            <a:r>
              <a:rPr lang="ko-KR" altLang="en-US" dirty="0" smtClean="0"/>
              <a:t>만원이상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AP: Application Processor</a:t>
            </a:r>
          </a:p>
          <a:p>
            <a:pPr lvl="1"/>
            <a:r>
              <a:rPr lang="en-US" altLang="ko-KR" dirty="0" err="1" smtClean="0"/>
              <a:t>CPU+GPU+Modem</a:t>
            </a:r>
            <a:r>
              <a:rPr lang="en-US" altLang="ko-KR" dirty="0" smtClean="0"/>
              <a:t>(</a:t>
            </a:r>
            <a:r>
              <a:rPr lang="ko-KR" altLang="en-US" dirty="0" smtClean="0"/>
              <a:t>무선통신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통합 </a:t>
            </a:r>
            <a:r>
              <a:rPr lang="en-US" altLang="ko-KR" dirty="0" err="1" smtClean="0"/>
              <a:t>SoC</a:t>
            </a:r>
            <a:r>
              <a:rPr lang="en-US" altLang="ko-KR" dirty="0" smtClean="0"/>
              <a:t>(System on Chip)</a:t>
            </a:r>
          </a:p>
          <a:p>
            <a:pPr lvl="1"/>
            <a:r>
              <a:rPr lang="ko-KR" altLang="en-US" dirty="0" smtClean="0"/>
              <a:t>스마트폰에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퀄컴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스냅드래곤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삼성 </a:t>
            </a:r>
            <a:r>
              <a:rPr lang="en-US" altLang="ko-KR" dirty="0" err="1" smtClean="0"/>
              <a:t>Exynos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 </a:t>
            </a:r>
            <a:r>
              <a:rPr lang="en-US" altLang="ko-KR" dirty="0" smtClean="0"/>
              <a:t>GS101</a:t>
            </a:r>
          </a:p>
          <a:p>
            <a:pPr lvl="1"/>
            <a:r>
              <a:rPr lang="ko-KR" altLang="en-US" dirty="0" smtClean="0"/>
              <a:t>영국 </a:t>
            </a:r>
            <a:r>
              <a:rPr lang="en-US" altLang="ko-KR" dirty="0" smtClean="0"/>
              <a:t>ARM</a:t>
            </a:r>
            <a:r>
              <a:rPr lang="ko-KR" altLang="en-US" dirty="0" smtClean="0"/>
              <a:t>사가 세계시장 </a:t>
            </a:r>
            <a:r>
              <a:rPr lang="en-US" altLang="ko-KR" dirty="0" smtClean="0"/>
              <a:t>95% </a:t>
            </a:r>
            <a:r>
              <a:rPr lang="ko-KR" altLang="en-US" dirty="0" smtClean="0"/>
              <a:t>장악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설계도만 판매</a:t>
            </a:r>
            <a:r>
              <a:rPr lang="en-US" altLang="ko-KR" dirty="0" smtClean="0"/>
              <a:t>, </a:t>
            </a:r>
          </a:p>
          <a:p>
            <a:pPr lvl="2"/>
            <a:r>
              <a:rPr lang="ko-KR" altLang="en-US" dirty="0" smtClean="0"/>
              <a:t>현재 </a:t>
            </a:r>
            <a:r>
              <a:rPr lang="en-US" altLang="ko-KR" dirty="0" smtClean="0"/>
              <a:t>Softbank </a:t>
            </a:r>
            <a:r>
              <a:rPr lang="ko-KR" altLang="en-US" dirty="0" smtClean="0"/>
              <a:t>소유</a:t>
            </a:r>
            <a:r>
              <a:rPr lang="en-US" altLang="ko-KR" dirty="0" smtClean="0"/>
              <a:t>(2016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35</a:t>
            </a:r>
            <a:r>
              <a:rPr lang="ko-KR" altLang="en-US" dirty="0" smtClean="0"/>
              <a:t>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매각 추진중</a:t>
            </a:r>
            <a:r>
              <a:rPr lang="en-US" altLang="ko-KR" dirty="0" smtClean="0">
                <a:sym typeface="Wingdings" panose="05000000000000000000" pitchFamily="2" charset="2"/>
              </a:rPr>
              <a:t>, NVIDIA</a:t>
            </a:r>
            <a:r>
              <a:rPr lang="ko-KR" altLang="en-US" dirty="0" smtClean="0">
                <a:sym typeface="Wingdings" panose="05000000000000000000" pitchFamily="2" charset="2"/>
              </a:rPr>
              <a:t>사 </a:t>
            </a:r>
            <a:r>
              <a:rPr lang="en-US" altLang="ko-KR" dirty="0" smtClean="0">
                <a:sym typeface="Wingdings" panose="05000000000000000000" pitchFamily="2" charset="2"/>
              </a:rPr>
              <a:t>400</a:t>
            </a:r>
            <a:r>
              <a:rPr lang="ko-KR" altLang="en-US" dirty="0" smtClean="0">
                <a:sym typeface="Wingdings" panose="05000000000000000000" pitchFamily="2" charset="2"/>
              </a:rPr>
              <a:t>억불 제시 </a:t>
            </a:r>
            <a:r>
              <a:rPr lang="en-US" altLang="ko-KR" dirty="0" smtClean="0">
                <a:sym typeface="Wingdings" panose="05000000000000000000" pitchFamily="2" charset="2"/>
              </a:rPr>
              <a:t>(42</a:t>
            </a:r>
            <a:r>
              <a:rPr lang="ko-KR" altLang="en-US" dirty="0" smtClean="0">
                <a:sym typeface="Wingdings" panose="05000000000000000000" pitchFamily="2" charset="2"/>
              </a:rPr>
              <a:t>조</a:t>
            </a:r>
            <a:r>
              <a:rPr lang="en-US" altLang="ko-KR" dirty="0" smtClean="0">
                <a:sym typeface="Wingdings" panose="05000000000000000000" pitchFamily="2" charset="2"/>
              </a:rPr>
              <a:t>?)</a:t>
            </a:r>
            <a:endParaRPr lang="en-US" altLang="ko-KR" dirty="0" smtClean="0"/>
          </a:p>
          <a:p>
            <a:r>
              <a:rPr lang="en-US" altLang="ko-KR" dirty="0" smtClean="0"/>
              <a:t>GPU: Graphic Processing Unit, 3D </a:t>
            </a:r>
            <a:r>
              <a:rPr lang="ko-KR" altLang="en-US" dirty="0" smtClean="0"/>
              <a:t>그래픽 </a:t>
            </a:r>
            <a:r>
              <a:rPr lang="ko-KR" altLang="en-US" dirty="0" err="1" smtClean="0"/>
              <a:t>전용칩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실수연산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과거 </a:t>
            </a:r>
            <a:r>
              <a:rPr lang="en-US" altLang="ko-KR" dirty="0" smtClean="0"/>
              <a:t>FPU(Floating point Unit)</a:t>
            </a:r>
          </a:p>
          <a:p>
            <a:pPr lvl="1"/>
            <a:r>
              <a:rPr lang="en-US" altLang="ko-KR" dirty="0" smtClean="0"/>
              <a:t>NVIDIA </a:t>
            </a:r>
            <a:r>
              <a:rPr lang="en-US" altLang="ko-KR" dirty="0" err="1" smtClean="0"/>
              <a:t>Geforce</a:t>
            </a:r>
            <a:r>
              <a:rPr lang="en-US" altLang="ko-KR" dirty="0" smtClean="0"/>
              <a:t> RTX 3080, 130</a:t>
            </a:r>
            <a:r>
              <a:rPr lang="ko-KR" altLang="en-US" dirty="0" smtClean="0"/>
              <a:t>만원</a:t>
            </a:r>
            <a:r>
              <a:rPr lang="en-US" altLang="ko-KR" dirty="0" smtClean="0"/>
              <a:t>. Memory 10G, CUDA core 8704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CPU</a:t>
            </a:r>
            <a:r>
              <a:rPr lang="ko-KR" altLang="en-US" dirty="0" smtClean="0"/>
              <a:t>가 하던 일을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에 보내서 병렬로 처리</a:t>
            </a:r>
            <a:r>
              <a:rPr lang="en-US" altLang="ko-KR" dirty="0" smtClean="0"/>
              <a:t>(GPGPU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CUDA Programming, Matrix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, 3D graphic</a:t>
            </a:r>
            <a:r>
              <a:rPr lang="ko-KR" altLang="en-US" dirty="0" smtClean="0"/>
              <a:t>을 병렬로 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NVIDIA</a:t>
            </a:r>
            <a:r>
              <a:rPr lang="ko-KR" altLang="en-US" dirty="0" smtClean="0"/>
              <a:t>사 </a:t>
            </a:r>
            <a:r>
              <a:rPr lang="en-US" altLang="ko-KR" dirty="0" smtClean="0"/>
              <a:t>6000</a:t>
            </a:r>
            <a:r>
              <a:rPr lang="ko-KR" altLang="en-US" dirty="0" smtClean="0"/>
              <a:t>억불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삼성전자 </a:t>
            </a:r>
            <a:r>
              <a:rPr lang="en-US" altLang="ko-KR" dirty="0" smtClean="0"/>
              <a:t>4000</a:t>
            </a:r>
            <a:r>
              <a:rPr lang="ko-KR" altLang="en-US" dirty="0" smtClean="0"/>
              <a:t>억불</a:t>
            </a:r>
            <a:r>
              <a:rPr lang="en-US" altLang="ko-KR" dirty="0" smtClean="0"/>
              <a:t>, Apple 2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6</a:t>
            </a:r>
            <a:r>
              <a:rPr lang="ko-KR" altLang="en-US" dirty="0" err="1" smtClean="0"/>
              <a:t>천억불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7</a:t>
            </a:r>
            <a:r>
              <a:rPr lang="ko-KR" altLang="en-US" dirty="0" err="1" smtClean="0"/>
              <a:t>천억불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60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</a:t>
            </a:r>
            <a:r>
              <a:rPr lang="ko-KR" altLang="en-US" dirty="0" smtClean="0"/>
              <a:t>인프라</a:t>
            </a:r>
            <a:r>
              <a:rPr lang="en-US" altLang="ko-KR" dirty="0" smtClean="0"/>
              <a:t>II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TPU: Tensor Processing Unit.,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NPU</a:t>
            </a:r>
            <a:r>
              <a:rPr lang="ko-KR" altLang="en-US" dirty="0"/>
              <a:t>의 </a:t>
            </a:r>
            <a:r>
              <a:rPr lang="ko-KR" altLang="en-US" dirty="0" smtClean="0"/>
              <a:t>일종</a:t>
            </a:r>
            <a:r>
              <a:rPr lang="en-US" altLang="ko-KR" dirty="0" smtClean="0"/>
              <a:t>: Neural </a:t>
            </a:r>
            <a:r>
              <a:rPr lang="en-US" altLang="ko-KR" dirty="0"/>
              <a:t>Processing </a:t>
            </a:r>
            <a:r>
              <a:rPr lang="en-US" altLang="ko-KR" dirty="0" smtClean="0"/>
              <a:t>Unit</a:t>
            </a:r>
            <a:endParaRPr lang="en-US" altLang="ko-KR" dirty="0"/>
          </a:p>
          <a:p>
            <a:pPr lvl="1"/>
            <a:r>
              <a:rPr lang="en-US" altLang="ko-KR" dirty="0"/>
              <a:t>2016</a:t>
            </a:r>
            <a:r>
              <a:rPr lang="ko-KR" altLang="en-US" dirty="0"/>
              <a:t>년 구글 발표</a:t>
            </a:r>
            <a:r>
              <a:rPr lang="en-US" altLang="ko-KR" dirty="0"/>
              <a:t>, </a:t>
            </a:r>
            <a:r>
              <a:rPr lang="ko-KR" altLang="en-US" dirty="0"/>
              <a:t>구글의 </a:t>
            </a:r>
            <a:r>
              <a:rPr lang="en-US" altLang="ko-KR" dirty="0"/>
              <a:t>AI </a:t>
            </a:r>
            <a:r>
              <a:rPr lang="ko-KR" altLang="en-US" dirty="0"/>
              <a:t>서버에서 사용</a:t>
            </a:r>
            <a:endParaRPr lang="en-US" altLang="ko-KR" dirty="0"/>
          </a:p>
          <a:p>
            <a:pPr lvl="1"/>
            <a:r>
              <a:rPr lang="en-US" altLang="ko-KR" dirty="0"/>
              <a:t>Tensor flow</a:t>
            </a:r>
            <a:r>
              <a:rPr lang="ko-KR" altLang="en-US" dirty="0"/>
              <a:t>를 위한 칩</a:t>
            </a:r>
            <a:endParaRPr lang="en-US" altLang="ko-KR" dirty="0"/>
          </a:p>
          <a:p>
            <a:pPr lvl="1"/>
            <a:r>
              <a:rPr lang="ko-KR" altLang="en-US" dirty="0" err="1"/>
              <a:t>알파고</a:t>
            </a:r>
            <a:r>
              <a:rPr lang="en-US" altLang="ko-KR" dirty="0"/>
              <a:t>: 48</a:t>
            </a:r>
            <a:r>
              <a:rPr lang="ko-KR" altLang="en-US" dirty="0"/>
              <a:t>개 </a:t>
            </a:r>
            <a:r>
              <a:rPr lang="en-US" altLang="ko-KR" dirty="0"/>
              <a:t>TPU </a:t>
            </a:r>
            <a:r>
              <a:rPr lang="ko-KR" altLang="en-US" dirty="0"/>
              <a:t>사용</a:t>
            </a:r>
            <a:r>
              <a:rPr lang="en-US" altLang="ko-KR" dirty="0"/>
              <a:t>, TPU Cloud, 64 TPU </a:t>
            </a:r>
            <a:r>
              <a:rPr lang="en-US" altLang="ko-KR" dirty="0" smtClean="0"/>
              <a:t>100 PFLOPS</a:t>
            </a:r>
            <a:endParaRPr lang="en-US" altLang="ko-KR" dirty="0"/>
          </a:p>
          <a:p>
            <a:r>
              <a:rPr lang="ko-KR" altLang="en-US" dirty="0"/>
              <a:t>성능측정</a:t>
            </a:r>
            <a:endParaRPr lang="en-US" altLang="ko-KR" dirty="0"/>
          </a:p>
          <a:p>
            <a:pPr lvl="1"/>
            <a:r>
              <a:rPr lang="en-US" altLang="ko-KR" dirty="0"/>
              <a:t>GPU/TPU</a:t>
            </a:r>
          </a:p>
          <a:p>
            <a:pPr lvl="2"/>
            <a:r>
              <a:rPr lang="en-US" altLang="ko-KR" dirty="0"/>
              <a:t>PFLOPS: Peta Floating point operation per </a:t>
            </a:r>
            <a:r>
              <a:rPr lang="en-US" altLang="ko-KR" dirty="0" smtClean="0"/>
              <a:t>second</a:t>
            </a:r>
          </a:p>
          <a:p>
            <a:pPr lvl="2"/>
            <a:r>
              <a:rPr lang="en-US" altLang="ko-KR" dirty="0" smtClean="0"/>
              <a:t>Peta</a:t>
            </a:r>
            <a:r>
              <a:rPr lang="en-US" altLang="ko-KR" dirty="0"/>
              <a:t>: 1024 </a:t>
            </a:r>
            <a:r>
              <a:rPr lang="en-US" altLang="ko-KR" dirty="0" err="1"/>
              <a:t>T</a:t>
            </a:r>
            <a:r>
              <a:rPr lang="en-US" altLang="ko-KR" dirty="0" err="1" smtClean="0"/>
              <a:t>era</a:t>
            </a:r>
            <a:r>
              <a:rPr lang="en-US" altLang="ko-KR" dirty="0" smtClean="0"/>
              <a:t>. 1 </a:t>
            </a:r>
            <a:r>
              <a:rPr lang="en-US" altLang="ko-KR" dirty="0" err="1" smtClean="0"/>
              <a:t>Tera</a:t>
            </a:r>
            <a:r>
              <a:rPr lang="en-US" altLang="ko-KR" dirty="0" smtClean="0"/>
              <a:t> = 1024 Giga, 1 Giga = 1024 Mega</a:t>
            </a:r>
            <a:endParaRPr lang="en-US" altLang="ko-KR" dirty="0"/>
          </a:p>
          <a:p>
            <a:pPr lvl="1"/>
            <a:r>
              <a:rPr lang="en-US" altLang="ko-KR" dirty="0"/>
              <a:t>CPU</a:t>
            </a:r>
          </a:p>
          <a:p>
            <a:pPr lvl="2"/>
            <a:r>
              <a:rPr lang="en-US" altLang="ko-KR" dirty="0"/>
              <a:t>TOPS: </a:t>
            </a:r>
            <a:r>
              <a:rPr lang="en-US" altLang="ko-KR" dirty="0" err="1"/>
              <a:t>Tera</a:t>
            </a:r>
            <a:r>
              <a:rPr lang="en-US" altLang="ko-KR" dirty="0"/>
              <a:t> operation per second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8851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인터넷과 </a:t>
            </a:r>
            <a:r>
              <a:rPr lang="ko-KR" altLang="en-US" dirty="0" err="1" smtClean="0"/>
              <a:t>클라우드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8006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인터넷</a:t>
            </a:r>
            <a:endParaRPr lang="en-US" altLang="ko-KR" dirty="0"/>
          </a:p>
          <a:p>
            <a:pPr lvl="1"/>
            <a:r>
              <a:rPr lang="ko-KR" altLang="en-US" dirty="0" smtClean="0"/>
              <a:t>세계가 인터넷으로 연결된 것이 기적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세계는 표준화가 안되어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자동차 좌측</a:t>
            </a:r>
            <a:r>
              <a:rPr lang="en-US" altLang="ko-KR" dirty="0" smtClean="0"/>
              <a:t>/</a:t>
            </a:r>
            <a:r>
              <a:rPr lang="ko-KR" altLang="en-US" dirty="0" smtClean="0"/>
              <a:t>우측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무게</a:t>
            </a:r>
            <a:r>
              <a:rPr lang="en-US" altLang="ko-KR" dirty="0" smtClean="0"/>
              <a:t>/</a:t>
            </a:r>
            <a:r>
              <a:rPr lang="ko-KR" altLang="en-US" dirty="0" smtClean="0"/>
              <a:t>키 단위</a:t>
            </a:r>
            <a:r>
              <a:rPr lang="en-US" altLang="ko-KR" dirty="0" smtClean="0"/>
              <a:t>(m, feet), </a:t>
            </a:r>
            <a:r>
              <a:rPr lang="ko-KR" altLang="en-US" dirty="0" smtClean="0"/>
              <a:t>대학의 </a:t>
            </a:r>
            <a:r>
              <a:rPr lang="ko-KR" altLang="en-US" dirty="0" err="1" smtClean="0"/>
              <a:t>학기제</a:t>
            </a:r>
            <a:r>
              <a:rPr lang="en-US" altLang="ko-KR" dirty="0" smtClean="0"/>
              <a:t>(9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4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교환학생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무선 인터넷</a:t>
            </a:r>
            <a:r>
              <a:rPr lang="en-US" altLang="ko-KR" dirty="0" smtClean="0"/>
              <a:t>: 5G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6G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텔레코즘</a:t>
            </a:r>
            <a:r>
              <a:rPr lang="ko-KR" altLang="en-US" dirty="0" smtClean="0"/>
              <a:t> 시대로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러시아에 대한 제재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국제금융망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인터넷과 </a:t>
            </a:r>
            <a:r>
              <a:rPr lang="en-US" altLang="ko-KR" dirty="0" smtClean="0"/>
              <a:t>SNS?</a:t>
            </a:r>
          </a:p>
          <a:p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수십만대의</a:t>
            </a:r>
            <a:r>
              <a:rPr lang="ko-KR" altLang="en-US" dirty="0" smtClean="0"/>
              <a:t> 서버를 하나의 컴퓨터로 처리</a:t>
            </a:r>
            <a:r>
              <a:rPr lang="en-US" altLang="ko-KR" dirty="0" smtClean="0"/>
              <a:t>: SW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동시접속자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수백만명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2022</a:t>
            </a:r>
            <a:r>
              <a:rPr lang="ko-KR" altLang="en-US" dirty="0" smtClean="0">
                <a:sym typeface="Wingdings" panose="05000000000000000000" pitchFamily="2" charset="2"/>
              </a:rPr>
              <a:t>년 </a:t>
            </a:r>
            <a:r>
              <a:rPr lang="en-US" altLang="ko-KR" dirty="0" smtClean="0">
                <a:sym typeface="Wingdings" panose="05000000000000000000" pitchFamily="2" charset="2"/>
              </a:rPr>
              <a:t>BTS 3</a:t>
            </a:r>
            <a:r>
              <a:rPr lang="ko-KR" altLang="en-US" dirty="0" smtClean="0">
                <a:sym typeface="Wingdings" panose="05000000000000000000" pitchFamily="2" charset="2"/>
              </a:rPr>
              <a:t>월 공연</a:t>
            </a:r>
            <a:r>
              <a:rPr lang="en-US" altLang="ko-KR" dirty="0" smtClean="0">
                <a:sym typeface="Wingdings" panose="05000000000000000000" pitchFamily="2" charset="2"/>
              </a:rPr>
              <a:t>, 250</a:t>
            </a:r>
            <a:r>
              <a:rPr lang="ko-KR" altLang="en-US" dirty="0" smtClean="0">
                <a:sym typeface="Wingdings" panose="05000000000000000000" pitchFamily="2" charset="2"/>
              </a:rPr>
              <a:t>만명 접속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BTS </a:t>
            </a:r>
            <a:r>
              <a:rPr lang="ko-KR" altLang="en-US" dirty="0" err="1" smtClean="0">
                <a:sym typeface="Wingdings" panose="05000000000000000000" pitchFamily="2" charset="2"/>
              </a:rPr>
              <a:t>하이브</a:t>
            </a:r>
            <a:r>
              <a:rPr lang="en-US" altLang="ko-KR" dirty="0" smtClean="0">
                <a:sym typeface="Wingdings" panose="05000000000000000000" pitchFamily="2" charset="2"/>
              </a:rPr>
              <a:t>, ‘</a:t>
            </a:r>
            <a:r>
              <a:rPr lang="ko-KR" altLang="en-US" dirty="0" err="1" smtClean="0">
                <a:sym typeface="Wingdings" panose="05000000000000000000" pitchFamily="2" charset="2"/>
              </a:rPr>
              <a:t>베뉴라이브</a:t>
            </a:r>
            <a:r>
              <a:rPr lang="en-US" altLang="ko-KR" dirty="0" smtClean="0">
                <a:sym typeface="Wingdings" panose="05000000000000000000" pitchFamily="2" charset="2"/>
              </a:rPr>
              <a:t>‘ </a:t>
            </a:r>
            <a:r>
              <a:rPr lang="ko-KR" altLang="en-US" dirty="0" smtClean="0">
                <a:sym typeface="Wingdings" panose="05000000000000000000" pitchFamily="2" charset="2"/>
              </a:rPr>
              <a:t>라이브 스트리밍 콘서트 서비스 플랫폼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Youtube</a:t>
            </a:r>
            <a:r>
              <a:rPr lang="ko-KR" altLang="en-US" dirty="0" smtClean="0">
                <a:sym typeface="Wingdings" panose="05000000000000000000" pitchFamily="2" charset="2"/>
              </a:rPr>
              <a:t> 통계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최대 동시접속자수는</a:t>
            </a:r>
            <a:r>
              <a:rPr lang="en-US" altLang="ko-KR" dirty="0" smtClean="0">
                <a:sym typeface="Wingdings" panose="05000000000000000000" pitchFamily="2" charset="2"/>
              </a:rPr>
              <a:t>? BTS ‘Butter’ 390</a:t>
            </a:r>
            <a:r>
              <a:rPr lang="ko-KR" altLang="en-US" dirty="0" smtClean="0">
                <a:sym typeface="Wingdings" panose="05000000000000000000" pitchFamily="2" charset="2"/>
              </a:rPr>
              <a:t>만명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동시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AI Cloud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GPU/TPU </a:t>
            </a:r>
            <a:r>
              <a:rPr lang="ko-KR" altLang="en-US" dirty="0" err="1" smtClean="0">
                <a:sym typeface="Wingdings" panose="05000000000000000000" pitchFamily="2" charset="2"/>
              </a:rPr>
              <a:t>클라우드</a:t>
            </a:r>
            <a:r>
              <a:rPr lang="ko-KR" altLang="en-US" dirty="0" smtClean="0">
                <a:sym typeface="Wingdings" panose="05000000000000000000" pitchFamily="2" charset="2"/>
              </a:rPr>
              <a:t> 지원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8112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0" y="3524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NVIDIA DGX H100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CPU, 2TB RAM, 8 GPU, </a:t>
            </a:r>
            <a:r>
              <a:rPr lang="ko-KR" altLang="en-US" dirty="0" smtClean="0"/>
              <a:t>그래픽 </a:t>
            </a:r>
            <a:r>
              <a:rPr lang="en-US" altLang="ko-KR" dirty="0" smtClean="0"/>
              <a:t>RAM 640 GB</a:t>
            </a:r>
          </a:p>
          <a:p>
            <a:pPr lvl="1"/>
            <a:r>
              <a:rPr lang="ko-KR" altLang="en-US" dirty="0" err="1" smtClean="0"/>
              <a:t>암호화폐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채굴기로도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ko-KR" altLang="en-US" dirty="0" smtClean="0"/>
              <a:t>국내 </a:t>
            </a:r>
            <a:r>
              <a:rPr lang="en-US" altLang="ko-KR" dirty="0" smtClean="0"/>
              <a:t>ETRI, NPU </a:t>
            </a:r>
            <a:r>
              <a:rPr lang="ko-KR" altLang="en-US" dirty="0" smtClean="0"/>
              <a:t>보드 발표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저전력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반도체</a:t>
            </a:r>
            <a:r>
              <a:rPr lang="en-US" altLang="ko-KR" dirty="0" smtClean="0"/>
              <a:t>, 5 PFLOPS </a:t>
            </a:r>
            <a:r>
              <a:rPr lang="ko-KR" altLang="en-US" dirty="0" smtClean="0"/>
              <a:t>성능</a:t>
            </a:r>
            <a:endParaRPr lang="en-US" altLang="ko-KR" dirty="0" smtClean="0"/>
          </a:p>
          <a:p>
            <a:r>
              <a:rPr lang="ko-KR" altLang="en-US" dirty="0" smtClean="0"/>
              <a:t>스마트폰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핸드컴</a:t>
            </a:r>
            <a:endParaRPr lang="en-US" altLang="ko-KR" dirty="0"/>
          </a:p>
          <a:p>
            <a:pPr lvl="1"/>
            <a:r>
              <a:rPr lang="en-US" altLang="ko-KR" dirty="0"/>
              <a:t>Snapdragon 8: 4</a:t>
            </a:r>
            <a:r>
              <a:rPr lang="ko-KR" altLang="en-US" dirty="0"/>
              <a:t>개의 </a:t>
            </a:r>
            <a:r>
              <a:rPr lang="en-US" altLang="ko-KR" dirty="0"/>
              <a:t>64bit Core + </a:t>
            </a:r>
            <a:r>
              <a:rPr lang="en-US" altLang="ko-KR" dirty="0" err="1" smtClean="0"/>
              <a:t>GPU+DSP+Modem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Google GS101 AP </a:t>
            </a:r>
            <a:r>
              <a:rPr lang="ko-KR" altLang="en-US" dirty="0" err="1" smtClean="0"/>
              <a:t>개발중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AI </a:t>
            </a:r>
            <a:r>
              <a:rPr lang="ko-KR" altLang="en-US" dirty="0" smtClean="0">
                <a:sym typeface="Wingdings" panose="05000000000000000000" pitchFamily="2" charset="2"/>
              </a:rPr>
              <a:t>기능 강화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구글 픽셀에 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폴더블폰</a:t>
            </a:r>
            <a:r>
              <a:rPr lang="en-US" altLang="ko-KR" dirty="0" smtClean="0">
                <a:sym typeface="Wingdings" panose="05000000000000000000" pitchFamily="2" charset="2"/>
              </a:rPr>
              <a:t>, 2019  </a:t>
            </a:r>
            <a:r>
              <a:rPr lang="ko-KR" altLang="en-US" dirty="0" smtClean="0">
                <a:sym typeface="Wingdings" panose="05000000000000000000" pitchFamily="2" charset="2"/>
              </a:rPr>
              <a:t>대형 디스플레이 장착 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05800" y="-127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43810184" descr="EMB000079040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4500"/>
            <a:ext cx="3305175" cy="21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58250" y="2757487"/>
            <a:ext cx="236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ETRI NPU </a:t>
            </a:r>
            <a:r>
              <a:rPr lang="ko-KR" altLang="en-US" dirty="0" smtClean="0"/>
              <a:t>보드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AI </a:t>
            </a:r>
            <a:r>
              <a:rPr lang="ko-KR" altLang="en-US" dirty="0" smtClean="0"/>
              <a:t>하드웨어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258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1541</Words>
  <Application>Microsoft Office PowerPoint</Application>
  <PresentationFormat>와이드스크린</PresentationFormat>
  <Paragraphs>243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Wingdings</vt:lpstr>
      <vt:lpstr>Office 테마</vt:lpstr>
      <vt:lpstr>5장 AI의 주요 기술</vt:lpstr>
      <vt:lpstr>목차</vt:lpstr>
      <vt:lpstr>프로그래밍 언어</vt:lpstr>
      <vt:lpstr>PROLOG</vt:lpstr>
      <vt:lpstr>Scratch와 엔트리</vt:lpstr>
      <vt:lpstr>하드웨어 인프라</vt:lpstr>
      <vt:lpstr>하드웨어 인프라II</vt:lpstr>
      <vt:lpstr>인터넷과 클라우드</vt:lpstr>
      <vt:lpstr>AI 서버</vt:lpstr>
      <vt:lpstr>Embedded AI</vt:lpstr>
      <vt:lpstr>신경망/딥러닝</vt:lpstr>
      <vt:lpstr>신경망 학습과 앵그리버드</vt:lpstr>
      <vt:lpstr>신경망과 학습</vt:lpstr>
      <vt:lpstr>학습 주요 용어</vt:lpstr>
      <vt:lpstr>딥러닝</vt:lpstr>
      <vt:lpstr>딥러닝의 “Hello, World!”</vt:lpstr>
      <vt:lpstr>이미지 처리: 컨볼루션(convolution)</vt:lpstr>
      <vt:lpstr>CNN(컨볼루션 신경망)</vt:lpstr>
      <vt:lpstr>PowerPoint 프레젠테이션</vt:lpstr>
      <vt:lpstr>RNN(순환신경망, Recurrent Neural Network)</vt:lpstr>
      <vt:lpstr>GAN(Generative Adversarial Network)</vt:lpstr>
      <vt:lpstr>GAN의 응용</vt:lpstr>
      <vt:lpstr>딥러닝의 문제</vt:lpstr>
      <vt:lpstr>강화 학습</vt:lpstr>
      <vt:lpstr>강화학습</vt:lpstr>
      <vt:lpstr>새로운 컴퓨팅 모델</vt:lpstr>
      <vt:lpstr>프롬프트(Prompt) 프로그래밍의 시대</vt:lpstr>
      <vt:lpstr>자연어 처리</vt:lpstr>
      <vt:lpstr>단어의 벡터 처리</vt:lpstr>
      <vt:lpstr>Seq2seq 학습</vt:lpstr>
      <vt:lpstr>양자 컴퓨팅(quantum computing)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24</cp:revision>
  <cp:lastPrinted>2022-10-28T02:57:52Z</cp:lastPrinted>
  <dcterms:created xsi:type="dcterms:W3CDTF">2022-03-08T02:02:07Z</dcterms:created>
  <dcterms:modified xsi:type="dcterms:W3CDTF">2023-02-17T02:07:27Z</dcterms:modified>
</cp:coreProperties>
</file>